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96" r:id="rId14"/>
    <p:sldId id="298" r:id="rId15"/>
    <p:sldId id="297" r:id="rId16"/>
    <p:sldId id="295" r:id="rId17"/>
    <p:sldId id="294" r:id="rId18"/>
    <p:sldId id="293" r:id="rId19"/>
    <p:sldId id="292" r:id="rId20"/>
    <p:sldId id="290" r:id="rId21"/>
    <p:sldId id="289" r:id="rId22"/>
    <p:sldId id="287" r:id="rId23"/>
    <p:sldId id="277" r:id="rId24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2D08D8-0723-403A-B201-33502C3285DC}">
  <a:tblStyle styleId="{FE2D08D8-0723-403A-B201-33502C3285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E9C2E-76E8-428E-8226-2F67B724B3C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2B9F50-E203-4759-B7AC-A2D8CDEB1830}">
      <dgm:prSet phldrT="[Text]" custT="1"/>
      <dgm:spPr/>
      <dgm:t>
        <a:bodyPr/>
        <a:lstStyle/>
        <a:p>
          <a:r>
            <a:rPr lang="en-US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Inclusion criteria</a:t>
          </a:r>
        </a:p>
      </dgm:t>
    </dgm:pt>
    <dgm:pt modelId="{1A347C19-C120-43AB-BB09-6A43CC9EC069}" type="parTrans" cxnId="{51A9D94E-1AA3-43F8-8C6A-CFABD65CAB21}">
      <dgm:prSet/>
      <dgm:spPr/>
      <dgm:t>
        <a:bodyPr/>
        <a:lstStyle/>
        <a:p>
          <a:endParaRPr lang="en-US" sz="20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A447FA1-8CC0-472D-896C-78CB46144206}" type="sibTrans" cxnId="{51A9D94E-1AA3-43F8-8C6A-CFABD65CAB21}">
      <dgm:prSet/>
      <dgm:spPr/>
      <dgm:t>
        <a:bodyPr/>
        <a:lstStyle/>
        <a:p>
          <a:endParaRPr lang="en-US" sz="20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12C4D7-4AE7-48E2-A8A7-E762AE2BE52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Aged ≥18 years.</a:t>
          </a:r>
        </a:p>
      </dgm:t>
    </dgm:pt>
    <dgm:pt modelId="{5F2D3C2A-D8AE-43A1-BD63-02B968177B13}" type="parTrans" cxnId="{9E39AE2E-92B6-4B54-AB55-3F9730C3A24B}">
      <dgm:prSet/>
      <dgm:spPr/>
      <dgm:t>
        <a:bodyPr/>
        <a:lstStyle/>
        <a:p>
          <a:endParaRPr lang="en-US" sz="20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1A5EBE-133E-4B5F-B63E-5EE2B0B067A6}" type="sibTrans" cxnId="{9E39AE2E-92B6-4B54-AB55-3F9730C3A24B}">
      <dgm:prSet/>
      <dgm:spPr/>
      <dgm:t>
        <a:bodyPr/>
        <a:lstStyle/>
        <a:p>
          <a:endParaRPr lang="en-US" sz="20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57E2D8-1FA6-4DE5-AFF9-A7782FB907D6}">
      <dgm:prSet phldrT="[Text]" custT="1"/>
      <dgm:spPr/>
      <dgm:t>
        <a:bodyPr/>
        <a:lstStyle/>
        <a:p>
          <a:r>
            <a:rPr lang="en-US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Exclusion criteria</a:t>
          </a:r>
        </a:p>
      </dgm:t>
    </dgm:pt>
    <dgm:pt modelId="{E3FBE85E-56DD-4EA9-AD70-4CAE7D916CA2}" type="parTrans" cxnId="{CE85BC99-2D2B-4A7A-9203-7BE27EBF029C}">
      <dgm:prSet/>
      <dgm:spPr/>
      <dgm:t>
        <a:bodyPr/>
        <a:lstStyle/>
        <a:p>
          <a:endParaRPr lang="en-US" sz="20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7FD8C11-DFDB-480C-8FE4-62117FBF089E}" type="sibTrans" cxnId="{CE85BC99-2D2B-4A7A-9203-7BE27EBF029C}">
      <dgm:prSet/>
      <dgm:spPr/>
      <dgm:t>
        <a:bodyPr/>
        <a:lstStyle/>
        <a:p>
          <a:endParaRPr lang="en-US" sz="20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DA638C8-D390-4E49-8D38-278614509DD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People with documented HIV-positive status and or on ART.</a:t>
          </a:r>
        </a:p>
      </dgm:t>
    </dgm:pt>
    <dgm:pt modelId="{A21138AB-333F-4047-A8D0-3AF2E5CBFF1F}" type="parTrans" cxnId="{9C40B00B-CF90-45CA-A572-145DB7C6BD50}">
      <dgm:prSet/>
      <dgm:spPr/>
      <dgm:t>
        <a:bodyPr/>
        <a:lstStyle/>
        <a:p>
          <a:endParaRPr lang="en-US" sz="20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657047F-76A3-49E8-971D-10EE049A8A66}" type="sibTrans" cxnId="{9C40B00B-CF90-45CA-A572-145DB7C6BD50}">
      <dgm:prSet/>
      <dgm:spPr/>
      <dgm:t>
        <a:bodyPr/>
        <a:lstStyle/>
        <a:p>
          <a:endParaRPr lang="en-US" sz="20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0961BD4-E66F-4A14-A72C-8654AF0C7EA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Consented to participate in the study.</a:t>
          </a:r>
          <a:endParaRPr lang="en-UG" sz="20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A52E0C-E228-4A2B-A675-CC7CC3EE7B6B}" type="parTrans" cxnId="{DDB9235B-74FC-45F1-95B8-1500F4706DE3}">
      <dgm:prSet/>
      <dgm:spPr/>
      <dgm:t>
        <a:bodyPr/>
        <a:lstStyle/>
        <a:p>
          <a:endParaRPr lang="en-US" sz="2000" b="0"/>
        </a:p>
      </dgm:t>
    </dgm:pt>
    <dgm:pt modelId="{D200D3A9-5B01-4931-A073-33290A7B4CAD}" type="sibTrans" cxnId="{DDB9235B-74FC-45F1-95B8-1500F4706DE3}">
      <dgm:prSet/>
      <dgm:spPr/>
      <dgm:t>
        <a:bodyPr/>
        <a:lstStyle/>
        <a:p>
          <a:endParaRPr lang="en-US" sz="2000" b="0"/>
        </a:p>
      </dgm:t>
    </dgm:pt>
    <dgm:pt modelId="{E221508E-7F70-4495-AB2A-9A00F46D58E4}" type="pres">
      <dgm:prSet presAssocID="{A95E9C2E-76E8-428E-8226-2F67B724B3CC}" presName="linearFlow" presStyleCnt="0">
        <dgm:presLayoutVars>
          <dgm:dir/>
          <dgm:animLvl val="lvl"/>
          <dgm:resizeHandles val="exact"/>
        </dgm:presLayoutVars>
      </dgm:prSet>
      <dgm:spPr/>
    </dgm:pt>
    <dgm:pt modelId="{63983531-3041-4CEE-9C12-6D1D4CED182C}" type="pres">
      <dgm:prSet presAssocID="{912B9F50-E203-4759-B7AC-A2D8CDEB1830}" presName="composite" presStyleCnt="0"/>
      <dgm:spPr/>
    </dgm:pt>
    <dgm:pt modelId="{3E75503F-B566-45F0-9A37-C02927B77694}" type="pres">
      <dgm:prSet presAssocID="{912B9F50-E203-4759-B7AC-A2D8CDEB183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FD973F9F-05D5-4718-B818-8AE619084186}" type="pres">
      <dgm:prSet presAssocID="{912B9F50-E203-4759-B7AC-A2D8CDEB1830}" presName="descendantText" presStyleLbl="alignAcc1" presStyleIdx="0" presStyleCnt="2" custLinFactNeighborX="-346">
        <dgm:presLayoutVars>
          <dgm:bulletEnabled val="1"/>
        </dgm:presLayoutVars>
      </dgm:prSet>
      <dgm:spPr/>
    </dgm:pt>
    <dgm:pt modelId="{441052A8-A1C9-443B-9F3A-6917BA5C9A1B}" type="pres">
      <dgm:prSet presAssocID="{1A447FA1-8CC0-472D-896C-78CB46144206}" presName="sp" presStyleCnt="0"/>
      <dgm:spPr/>
    </dgm:pt>
    <dgm:pt modelId="{0B94272C-0DBC-4DAB-B26F-68EFD3FC9A65}" type="pres">
      <dgm:prSet presAssocID="{FB57E2D8-1FA6-4DE5-AFF9-A7782FB907D6}" presName="composite" presStyleCnt="0"/>
      <dgm:spPr/>
    </dgm:pt>
    <dgm:pt modelId="{55E567E6-48AE-4F4D-8F1B-0477B96737A5}" type="pres">
      <dgm:prSet presAssocID="{FB57E2D8-1FA6-4DE5-AFF9-A7782FB907D6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ACCC9DA8-D008-4051-878A-87432E129465}" type="pres">
      <dgm:prSet presAssocID="{FB57E2D8-1FA6-4DE5-AFF9-A7782FB907D6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9C40B00B-CF90-45CA-A572-145DB7C6BD50}" srcId="{FB57E2D8-1FA6-4DE5-AFF9-A7782FB907D6}" destId="{FDA638C8-D390-4E49-8D38-278614509DDC}" srcOrd="0" destOrd="0" parTransId="{A21138AB-333F-4047-A8D0-3AF2E5CBFF1F}" sibTransId="{D657047F-76A3-49E8-971D-10EE049A8A66}"/>
    <dgm:cxn modelId="{9E39AE2E-92B6-4B54-AB55-3F9730C3A24B}" srcId="{912B9F50-E203-4759-B7AC-A2D8CDEB1830}" destId="{6B12C4D7-4AE7-48E2-A8A7-E762AE2BE522}" srcOrd="0" destOrd="0" parTransId="{5F2D3C2A-D8AE-43A1-BD63-02B968177B13}" sibTransId="{781A5EBE-133E-4B5F-B63E-5EE2B0B067A6}"/>
    <dgm:cxn modelId="{8BF48C32-4B8E-4199-BB67-EA2FC6434889}" type="presOf" srcId="{6B12C4D7-4AE7-48E2-A8A7-E762AE2BE522}" destId="{FD973F9F-05D5-4718-B818-8AE619084186}" srcOrd="0" destOrd="0" presId="urn:microsoft.com/office/officeart/2005/8/layout/chevron2"/>
    <dgm:cxn modelId="{DDB9235B-74FC-45F1-95B8-1500F4706DE3}" srcId="{912B9F50-E203-4759-B7AC-A2D8CDEB1830}" destId="{A0961BD4-E66F-4A14-A72C-8654AF0C7EA0}" srcOrd="1" destOrd="0" parTransId="{CEA52E0C-E228-4A2B-A675-CC7CC3EE7B6B}" sibTransId="{D200D3A9-5B01-4931-A073-33290A7B4CAD}"/>
    <dgm:cxn modelId="{51A9D94E-1AA3-43F8-8C6A-CFABD65CAB21}" srcId="{A95E9C2E-76E8-428E-8226-2F67B724B3CC}" destId="{912B9F50-E203-4759-B7AC-A2D8CDEB1830}" srcOrd="0" destOrd="0" parTransId="{1A347C19-C120-43AB-BB09-6A43CC9EC069}" sibTransId="{1A447FA1-8CC0-472D-896C-78CB46144206}"/>
    <dgm:cxn modelId="{7A215F70-997B-4592-A90B-A6B249A59774}" type="presOf" srcId="{A0961BD4-E66F-4A14-A72C-8654AF0C7EA0}" destId="{FD973F9F-05D5-4718-B818-8AE619084186}" srcOrd="0" destOrd="1" presId="urn:microsoft.com/office/officeart/2005/8/layout/chevron2"/>
    <dgm:cxn modelId="{9461FE73-28BB-48B9-825A-A35B467B20A1}" type="presOf" srcId="{FB57E2D8-1FA6-4DE5-AFF9-A7782FB907D6}" destId="{55E567E6-48AE-4F4D-8F1B-0477B96737A5}" srcOrd="0" destOrd="0" presId="urn:microsoft.com/office/officeart/2005/8/layout/chevron2"/>
    <dgm:cxn modelId="{35B8AC95-4B6C-4D19-8E2A-2FE3B3C50094}" type="presOf" srcId="{A95E9C2E-76E8-428E-8226-2F67B724B3CC}" destId="{E221508E-7F70-4495-AB2A-9A00F46D58E4}" srcOrd="0" destOrd="0" presId="urn:microsoft.com/office/officeart/2005/8/layout/chevron2"/>
    <dgm:cxn modelId="{CE85BC99-2D2B-4A7A-9203-7BE27EBF029C}" srcId="{A95E9C2E-76E8-428E-8226-2F67B724B3CC}" destId="{FB57E2D8-1FA6-4DE5-AFF9-A7782FB907D6}" srcOrd="1" destOrd="0" parTransId="{E3FBE85E-56DD-4EA9-AD70-4CAE7D916CA2}" sibTransId="{47FD8C11-DFDB-480C-8FE4-62117FBF089E}"/>
    <dgm:cxn modelId="{2741F9BA-BF48-4D6C-9075-D97CC5A43539}" type="presOf" srcId="{FDA638C8-D390-4E49-8D38-278614509DDC}" destId="{ACCC9DA8-D008-4051-878A-87432E129465}" srcOrd="0" destOrd="0" presId="urn:microsoft.com/office/officeart/2005/8/layout/chevron2"/>
    <dgm:cxn modelId="{65C54CE2-E775-42A7-80C6-734AE6E01EF9}" type="presOf" srcId="{912B9F50-E203-4759-B7AC-A2D8CDEB1830}" destId="{3E75503F-B566-45F0-9A37-C02927B77694}" srcOrd="0" destOrd="0" presId="urn:microsoft.com/office/officeart/2005/8/layout/chevron2"/>
    <dgm:cxn modelId="{E436D597-E624-43C1-A714-EFC25EC2853C}" type="presParOf" srcId="{E221508E-7F70-4495-AB2A-9A00F46D58E4}" destId="{63983531-3041-4CEE-9C12-6D1D4CED182C}" srcOrd="0" destOrd="0" presId="urn:microsoft.com/office/officeart/2005/8/layout/chevron2"/>
    <dgm:cxn modelId="{6078F978-0467-48F6-B32D-9CD3EC5414D7}" type="presParOf" srcId="{63983531-3041-4CEE-9C12-6D1D4CED182C}" destId="{3E75503F-B566-45F0-9A37-C02927B77694}" srcOrd="0" destOrd="0" presId="urn:microsoft.com/office/officeart/2005/8/layout/chevron2"/>
    <dgm:cxn modelId="{F7E8D497-22E9-4681-81CF-B1903AF7704D}" type="presParOf" srcId="{63983531-3041-4CEE-9C12-6D1D4CED182C}" destId="{FD973F9F-05D5-4718-B818-8AE619084186}" srcOrd="1" destOrd="0" presId="urn:microsoft.com/office/officeart/2005/8/layout/chevron2"/>
    <dgm:cxn modelId="{DFA09589-3781-411E-902A-36D40C250A20}" type="presParOf" srcId="{E221508E-7F70-4495-AB2A-9A00F46D58E4}" destId="{441052A8-A1C9-443B-9F3A-6917BA5C9A1B}" srcOrd="1" destOrd="0" presId="urn:microsoft.com/office/officeart/2005/8/layout/chevron2"/>
    <dgm:cxn modelId="{C0205579-2B4F-4579-950A-57433B03D0F0}" type="presParOf" srcId="{E221508E-7F70-4495-AB2A-9A00F46D58E4}" destId="{0B94272C-0DBC-4DAB-B26F-68EFD3FC9A65}" srcOrd="2" destOrd="0" presId="urn:microsoft.com/office/officeart/2005/8/layout/chevron2"/>
    <dgm:cxn modelId="{85FD8743-106B-4D47-9B47-71C26C930B34}" type="presParOf" srcId="{0B94272C-0DBC-4DAB-B26F-68EFD3FC9A65}" destId="{55E567E6-48AE-4F4D-8F1B-0477B96737A5}" srcOrd="0" destOrd="0" presId="urn:microsoft.com/office/officeart/2005/8/layout/chevron2"/>
    <dgm:cxn modelId="{6A1FCF0F-30C4-446F-A7C4-977286224AB0}" type="presParOf" srcId="{0B94272C-0DBC-4DAB-B26F-68EFD3FC9A65}" destId="{ACCC9DA8-D008-4051-878A-87432E1294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5503F-B566-45F0-9A37-C02927B77694}">
      <dsp:nvSpPr>
        <dsp:cNvPr id="0" name=""/>
        <dsp:cNvSpPr/>
      </dsp:nvSpPr>
      <dsp:spPr>
        <a:xfrm rot="5400000">
          <a:off x="-265839" y="269798"/>
          <a:ext cx="1772261" cy="1240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Inclusion criteria</a:t>
          </a:r>
        </a:p>
      </dsp:txBody>
      <dsp:txXfrm rot="-5400000">
        <a:off x="1" y="624251"/>
        <a:ext cx="1240583" cy="531678"/>
      </dsp:txXfrm>
    </dsp:sp>
    <dsp:sp modelId="{FD973F9F-05D5-4718-B818-8AE619084186}">
      <dsp:nvSpPr>
        <dsp:cNvPr id="0" name=""/>
        <dsp:cNvSpPr/>
      </dsp:nvSpPr>
      <dsp:spPr>
        <a:xfrm rot="5400000">
          <a:off x="3226549" y="-1999861"/>
          <a:ext cx="1152575" cy="5160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Aged ≥18 years.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Consented to participate in the study.</a:t>
          </a:r>
          <a:endParaRPr lang="en-UG" sz="20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1222729" y="60223"/>
        <a:ext cx="5103952" cy="1040047"/>
      </dsp:txXfrm>
    </dsp:sp>
    <dsp:sp modelId="{55E567E6-48AE-4F4D-8F1B-0477B96737A5}">
      <dsp:nvSpPr>
        <dsp:cNvPr id="0" name=""/>
        <dsp:cNvSpPr/>
      </dsp:nvSpPr>
      <dsp:spPr>
        <a:xfrm rot="5400000">
          <a:off x="-265839" y="1750964"/>
          <a:ext cx="1772261" cy="1240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Exclusion criteria</a:t>
          </a:r>
        </a:p>
      </dsp:txBody>
      <dsp:txXfrm rot="-5400000">
        <a:off x="1" y="2105417"/>
        <a:ext cx="1240583" cy="531678"/>
      </dsp:txXfrm>
    </dsp:sp>
    <dsp:sp modelId="{ACCC9DA8-D008-4051-878A-87432E129465}">
      <dsp:nvSpPr>
        <dsp:cNvPr id="0" name=""/>
        <dsp:cNvSpPr/>
      </dsp:nvSpPr>
      <dsp:spPr>
        <a:xfrm rot="5400000">
          <a:off x="3244706" y="-518998"/>
          <a:ext cx="1151969" cy="5160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People with documented HIV-positive status and or on ART.</a:t>
          </a:r>
        </a:p>
      </dsp:txBody>
      <dsp:txXfrm rot="-5400000">
        <a:off x="1240583" y="1541359"/>
        <a:ext cx="5103982" cy="1039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e06fa24648_1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2e06fa24648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e06fa24648_1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e06fa24648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e06fa24648_1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2e06fa24648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e06fa24648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2e06fa24648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86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85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e06fa24648_1_2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2e06fa24648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5" descr="South Sudan Ministry of Health ..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857" y="4676656"/>
            <a:ext cx="451604" cy="451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 descr="SPPHC_COP19 SAPR Report_Fin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0538" y="4654697"/>
            <a:ext cx="451605" cy="451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" name="Google Shape;79;p16" descr="South Sudan Ministry of Health ..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52" y="4676656"/>
            <a:ext cx="451604" cy="451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 descr="SPPHC_COP19 SAPR Report_Fin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2534" y="4669606"/>
            <a:ext cx="451605" cy="451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19" descr="South Sudan Ministry of Health ..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857" y="4676656"/>
            <a:ext cx="451604" cy="451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 descr="SPPHC_COP19 SAPR Report_Fin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0538" y="4654697"/>
            <a:ext cx="451605" cy="451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vider-pattern">
  <p:cSld name="2_Divider-patter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>
            <a:spLocks noGrp="1"/>
          </p:cNvSpPr>
          <p:nvPr>
            <p:ph type="pic" idx="2"/>
          </p:nvPr>
        </p:nvSpPr>
        <p:spPr>
          <a:xfrm>
            <a:off x="3916458" y="1318690"/>
            <a:ext cx="1284625" cy="926374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1370862" y="2321024"/>
            <a:ext cx="6350262" cy="52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  <a:defRPr sz="2100"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38" name="Google Shape;138;p25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0004" y="4238696"/>
            <a:ext cx="1117592" cy="65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9006" y="8284"/>
            <a:ext cx="9160461" cy="16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descr="South Sudan Ministry of Health ...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1857" y="4676656"/>
            <a:ext cx="451604" cy="451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SPPHC_COP19 SAPR Report_Final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590538" y="4654697"/>
            <a:ext cx="451605" cy="45160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ctrTitle"/>
          </p:nvPr>
        </p:nvSpPr>
        <p:spPr>
          <a:xfrm>
            <a:off x="288175" y="602100"/>
            <a:ext cx="8684029" cy="183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ahoma"/>
              <a:buNone/>
            </a:pPr>
            <a:br>
              <a:rPr lang="e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br>
              <a:rPr lang="e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br>
              <a:rPr lang="e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br>
              <a:rPr lang="e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br>
              <a:rPr lang="e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br>
              <a:rPr lang="e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Selecting a cost effective Three </a:t>
            </a: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HTS Algorithm in South Sudan</a:t>
            </a:r>
            <a:endParaRPr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4" name="Google Shape;144;p26"/>
          <p:cNvSpPr txBox="1">
            <a:spLocks noGrp="1"/>
          </p:cNvSpPr>
          <p:nvPr>
            <p:ph type="subTitle" idx="1"/>
          </p:nvPr>
        </p:nvSpPr>
        <p:spPr>
          <a:xfrm>
            <a:off x="1450801" y="3088990"/>
            <a:ext cx="602615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RTCQI-Workshop, Cape Town-South Africa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3-7, 2024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Public Health Laboratory - South Sudan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8E748-32F3-7B37-38E7-73C45665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65" y="206103"/>
            <a:ext cx="7886700" cy="6528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Samples characterization to rule out HIV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D2352C-076E-6F78-3B32-267894689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34592"/>
            <a:ext cx="4244364" cy="3302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FCC6CA-77D4-D582-65DD-0E567EC96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974" y="1071706"/>
            <a:ext cx="3431376" cy="300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91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9F371-24CB-0B0A-7448-897DB957F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5" y="251678"/>
            <a:ext cx="8506691" cy="76669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HIV candidate products selection criteria (phase 1)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D5FAB7-3AB6-ABCB-9936-A8C05C21A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08117"/>
            <a:ext cx="4329634" cy="3769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6106BE-6F0B-ED38-2958-274C07931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676" y="1790702"/>
            <a:ext cx="3137522" cy="3186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33228C-3CD0-58F0-2AAB-612535E4F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525" y="1141615"/>
            <a:ext cx="2759825" cy="76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85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21553-5B74-871E-51E9-A4D9398A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9756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E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Shortlisting candidate assays based on performance characteristics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4CB024-F1A3-9A17-EF28-A18BDFC8B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19200"/>
            <a:ext cx="7886700" cy="367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91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21553-5B74-871E-51E9-A4D9398A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9756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E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Shortlisting candidate assays based on performance characteristics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(cont’d)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11527-D593-DBBC-00D0-1AFB25A38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4" y="1187281"/>
            <a:ext cx="8345979" cy="352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61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2E93B-F0ED-46A4-F6B5-3B07DCC93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11" y="262761"/>
            <a:ext cx="7977547" cy="53526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Products supplied for the study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D1321B-305B-C14C-9CF4-29D695EC1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54" y="925483"/>
            <a:ext cx="8201891" cy="390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72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8BDB-FE62-48A6-E18A-22346BE52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274" y="1941661"/>
            <a:ext cx="6143452" cy="994172"/>
          </a:xfrm>
        </p:spPr>
        <p:txBody>
          <a:bodyPr/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of verification study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64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0D88D-912F-2732-41DF-89F32AE7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246080"/>
            <a:ext cx="7886700" cy="62862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Shared false-reactivity (Obj 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33672-33F8-2BB0-DC65-81B05AA53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986444"/>
            <a:ext cx="8168640" cy="33599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8C3DBC-8F9F-5228-FF83-BD7874F6DEF6}"/>
              </a:ext>
            </a:extLst>
          </p:cNvPr>
          <p:cNvSpPr txBox="1"/>
          <p:nvPr/>
        </p:nvSpPr>
        <p:spPr>
          <a:xfrm>
            <a:off x="827117" y="4346436"/>
            <a:ext cx="7391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Shared false-reactivity in one sample (JTH/OPD/37) identified between Determine HIV ½ test and SD </a:t>
            </a:r>
            <a:r>
              <a:rPr lang="en-US" sz="1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Bioline</a:t>
            </a:r>
            <a:r>
              <a:rPr lang="en-US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HIV/SYP duo test (0.7%). Reactive with both lots in each test</a:t>
            </a:r>
          </a:p>
        </p:txBody>
      </p:sp>
    </p:spTree>
    <p:extLst>
      <p:ext uri="{BB962C8B-B14F-4D97-AF65-F5344CB8AC3E}">
        <p14:creationId xmlns:p14="http://schemas.microsoft.com/office/powerpoint/2010/main" val="1224298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BE265-FCAA-9128-47C9-15F06E47F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95" y="416330"/>
            <a:ext cx="8221634" cy="45767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False reactivity rates among selected </a:t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HIV assays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88939-04FD-15B4-527C-59BDE680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35" y="1385455"/>
            <a:ext cx="5462410" cy="34082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617940-CDE4-93D7-B4F7-FF4A6571F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047" y="3158468"/>
            <a:ext cx="2382982" cy="152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80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1DFF-5FDB-F8A3-1DC1-F048F0ED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717" y="201800"/>
            <a:ext cx="7218565" cy="58513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Inter-lot and inter-reader variability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76FC9-388A-AB61-40DA-464BFD299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5" y="870065"/>
            <a:ext cx="8562108" cy="393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94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2CE51B-6AA9-12EB-90AA-D3DDE7622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6" y="210588"/>
            <a:ext cx="8678487" cy="450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31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376844" y="185176"/>
            <a:ext cx="8390312" cy="61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482138" y="939998"/>
            <a:ext cx="8285018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South Sudan has a national HIV prevalence of 2.1% with about 40% coverage of 1</a:t>
            </a:r>
            <a:r>
              <a:rPr lang="en-US" sz="2000" baseline="30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95% (HIV spectrum estimates 2021). 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WHO recommendation - three consecutively HIV-reactive test results to make HIV positive result.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(WHO, 2019)</a:t>
            </a:r>
            <a:endParaRPr lang="en-US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South Sudan adapted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WHO guidelines and conducted a </a:t>
            </a:r>
            <a:r>
              <a:rPr lang="en-US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 verification to select assays for the new algorithm.</a:t>
            </a:r>
          </a:p>
          <a:p>
            <a:pPr marL="177800" lvl="0" indent="-114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FF445-C7BA-C2E7-4D64-DD28F4E56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5188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Proposed HIV 3 tests algorithms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BD08C5-0969-7EF6-202A-275BE804C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15" y="881149"/>
            <a:ext cx="8156170" cy="30149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0736F9-A991-D109-E3F2-CBAE9B7D0339}"/>
              </a:ext>
            </a:extLst>
          </p:cNvPr>
          <p:cNvSpPr txBox="1"/>
          <p:nvPr/>
        </p:nvSpPr>
        <p:spPr>
          <a:xfrm>
            <a:off x="493915" y="4108462"/>
            <a:ext cx="83390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Step Whole Blood/Serum/Plasma was preferred to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UniGold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because it detects all HIV subtypes.</a:t>
            </a:r>
          </a:p>
        </p:txBody>
      </p:sp>
    </p:spTree>
    <p:extLst>
      <p:ext uri="{BB962C8B-B14F-4D97-AF65-F5344CB8AC3E}">
        <p14:creationId xmlns:p14="http://schemas.microsoft.com/office/powerpoint/2010/main" val="1655208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95AD2-BBAC-1771-656B-C89F221F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6135"/>
            <a:ext cx="7886700" cy="55742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steps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A225D-E6E1-A0C8-8783-2A0407006C79}"/>
              </a:ext>
            </a:extLst>
          </p:cNvPr>
          <p:cNvSpPr txBox="1"/>
          <p:nvPr/>
        </p:nvSpPr>
        <p:spPr>
          <a:xfrm>
            <a:off x="539981" y="1108364"/>
            <a:ext cx="8260426" cy="279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Conduct a pilot study for the selected Three-test Algorithm.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Role out the selected Three-test Algorithm nationwide.</a:t>
            </a:r>
          </a:p>
          <a:p>
            <a:pPr marL="3429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Amend the SOPs, training materials and M&amp;E tools such as registers.</a:t>
            </a:r>
          </a:p>
          <a:p>
            <a:pPr marL="3429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Procure the approved test kits.</a:t>
            </a:r>
          </a:p>
          <a:p>
            <a:pPr marL="3429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Conduct training.</a:t>
            </a:r>
          </a:p>
          <a:p>
            <a:pPr marL="3429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Role out the Three Test Algorithm.</a:t>
            </a:r>
          </a:p>
        </p:txBody>
      </p:sp>
    </p:spTree>
    <p:extLst>
      <p:ext uri="{BB962C8B-B14F-4D97-AF65-F5344CB8AC3E}">
        <p14:creationId xmlns:p14="http://schemas.microsoft.com/office/powerpoint/2010/main" val="2863597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7"/>
          <p:cNvSpPr txBox="1">
            <a:spLocks noGrp="1"/>
          </p:cNvSpPr>
          <p:nvPr>
            <p:ph type="ctrTitle"/>
          </p:nvPr>
        </p:nvSpPr>
        <p:spPr>
          <a:xfrm>
            <a:off x="1143000" y="1463039"/>
            <a:ext cx="6858000" cy="1202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324608" y="249699"/>
            <a:ext cx="7886700" cy="645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ahoma"/>
              <a:buNone/>
            </a:pPr>
            <a:r>
              <a:rPr lang="en-US" sz="3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objectives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19E43-F8A0-4E52-EDE6-E4E51F8B9300}"/>
              </a:ext>
            </a:extLst>
          </p:cNvPr>
          <p:cNvSpPr txBox="1"/>
          <p:nvPr/>
        </p:nvSpPr>
        <p:spPr>
          <a:xfrm>
            <a:off x="564854" y="895682"/>
            <a:ext cx="8254538" cy="3261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 Objective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select a cost-effective Three Test HTS Algorithm for South Sudan.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 objectives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evaluate the performance characteristics of nine candidate products.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identify suitable combinations of HIV rapid three assays.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pilot the verified HIV 3-test algorithm.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570807" y="210754"/>
            <a:ext cx="7272756" cy="75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ahoma"/>
              <a:buNone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Methodology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EDF0C-8888-FD14-148D-332EA4F4C83E}"/>
              </a:ext>
            </a:extLst>
          </p:cNvPr>
          <p:cNvSpPr txBox="1"/>
          <p:nvPr/>
        </p:nvSpPr>
        <p:spPr>
          <a:xfrm>
            <a:off x="759227" y="965729"/>
            <a:ext cx="6184669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Cross-sectional laboratory-based study evaluating;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False reactivity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Inter-reader variability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Inter-lot variability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Invalidity </a:t>
            </a:r>
          </a:p>
          <a:p>
            <a:pPr marL="812810" lvl="1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BAA3C-0725-7F5D-F407-8EFE69ECC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7342"/>
            <a:ext cx="7886700" cy="7126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population and selection criteria</a:t>
            </a:r>
            <a:endParaRPr lang="en-US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8D4E064-3F3E-3BBD-DD1F-6DCE5ADC4D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886201"/>
              </p:ext>
            </p:extLst>
          </p:nvPr>
        </p:nvGraphicFramePr>
        <p:xfrm>
          <a:off x="1371600" y="1183192"/>
          <a:ext cx="6400800" cy="3261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4040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0D714-1581-3534-8C98-5731E6C5F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26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sites and sample size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29854-B53A-425C-CBA2-86B756F3F7E7}"/>
              </a:ext>
            </a:extLst>
          </p:cNvPr>
          <p:cNvSpPr txBox="1"/>
          <p:nvPr/>
        </p:nvSpPr>
        <p:spPr>
          <a:xfrm>
            <a:off x="875606" y="1036320"/>
            <a:ext cx="739278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Five (5) facilities with relatively high patient volume and easy to access were selected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Sample size of 250 participants was used, considered to be sufficient to detect at least 2–8% false-reactive results and determine level of false-reactivity </a:t>
            </a:r>
          </a:p>
          <a:p>
            <a:pPr marL="812810" lvl="1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785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ECCE8-5CE8-6580-F814-2F20D8EEA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5343"/>
            <a:ext cx="7886700" cy="68914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 panose="020B0606020202030204" pitchFamily="34" charset="0"/>
                <a:cs typeface="Arial" panose="020B0604020202020204" pitchFamily="34" charset="0"/>
              </a:rPr>
              <a:t>Study sites and sample size</a:t>
            </a:r>
            <a:endParaRPr lang="en-US" sz="3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2BBC11-A967-40E7-D780-B888D9856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126692"/>
              </p:ext>
            </p:extLst>
          </p:nvPr>
        </p:nvGraphicFramePr>
        <p:xfrm>
          <a:off x="628650" y="1268016"/>
          <a:ext cx="8007927" cy="2921000"/>
        </p:xfrm>
        <a:graphic>
          <a:graphicData uri="http://schemas.openxmlformats.org/drawingml/2006/table">
            <a:tbl>
              <a:tblPr firstRow="1" bandRow="1">
                <a:tableStyleId>{FE2D08D8-0723-403A-B201-33502C3285DC}</a:tableStyleId>
              </a:tblPr>
              <a:tblGrid>
                <a:gridCol w="2100349">
                  <a:extLst>
                    <a:ext uri="{9D8B030D-6E8A-4147-A177-3AD203B41FA5}">
                      <a16:colId xmlns:a16="http://schemas.microsoft.com/office/drawing/2014/main" val="3617703184"/>
                    </a:ext>
                  </a:extLst>
                </a:gridCol>
                <a:gridCol w="1751214">
                  <a:extLst>
                    <a:ext uri="{9D8B030D-6E8A-4147-A177-3AD203B41FA5}">
                      <a16:colId xmlns:a16="http://schemas.microsoft.com/office/drawing/2014/main" val="3171943349"/>
                    </a:ext>
                  </a:extLst>
                </a:gridCol>
                <a:gridCol w="1928553">
                  <a:extLst>
                    <a:ext uri="{9D8B030D-6E8A-4147-A177-3AD203B41FA5}">
                      <a16:colId xmlns:a16="http://schemas.microsoft.com/office/drawing/2014/main" val="185812565"/>
                    </a:ext>
                  </a:extLst>
                </a:gridCol>
                <a:gridCol w="2227811">
                  <a:extLst>
                    <a:ext uri="{9D8B030D-6E8A-4147-A177-3AD203B41FA5}">
                      <a16:colId xmlns:a16="http://schemas.microsoft.com/office/drawing/2014/main" val="3807950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Facility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General population, Sample size (N) </a:t>
                      </a:r>
                      <a:endParaRPr lang="en-UG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600" b="1" dirty="0">
                          <a:effectLst/>
                          <a:latin typeface="Arial Narrow" panose="020B0606020202030204" pitchFamily="34" charset="0"/>
                        </a:rPr>
                        <a:t>ANC population, sample size (N)</a:t>
                      </a:r>
                      <a:endParaRPr lang="en-UG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HIV Pre-screening blood donors, sample Size (N)</a:t>
                      </a:r>
                      <a:endParaRPr lang="en-UG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340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Clinic 1: Juba Teaching Hospital</a:t>
                      </a:r>
                      <a:endParaRPr lang="en-UG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  <a:endParaRPr lang="en-UG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en-UG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  <a:endParaRPr lang="en-UG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0931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Clinic 2: Munuki PHCC</a:t>
                      </a:r>
                      <a:endParaRPr lang="en-UG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en-UG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en-UG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UG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6279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Clinic 3: Kator PHCC</a:t>
                      </a:r>
                      <a:endParaRPr lang="en-UG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en-UG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en-UG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UG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432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Clinic 4: Gurei PHCC</a:t>
                      </a:r>
                      <a:endParaRPr lang="en-UG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en-UG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en-UG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UG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6627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Clinic 5: Nyakuron PHCC</a:t>
                      </a:r>
                      <a:endParaRPr lang="en-UG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en-UG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en-UG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UG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57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15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414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0C949-EFA4-52A6-63AE-82197E88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884"/>
            <a:ext cx="7886700" cy="59068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Facility workflow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030D6-E887-ECB6-5E2C-9E1ABEE11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01" y="803565"/>
            <a:ext cx="7458198" cy="390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02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EA3A5-5BDD-007D-8B08-0A648E4CE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259"/>
            <a:ext cx="7886700" cy="62393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NPHL workflow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E012CE-9D25-DBC3-2B82-286A5AE21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35" y="931027"/>
            <a:ext cx="7988730" cy="382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0922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6151</TotalTime>
  <Words>490</Words>
  <Application>Microsoft Office PowerPoint</Application>
  <PresentationFormat>On-screen Show (16:9)</PresentationFormat>
  <Paragraphs>84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 Narrow</vt:lpstr>
      <vt:lpstr>Calibri</vt:lpstr>
      <vt:lpstr>Tahoma</vt:lpstr>
      <vt:lpstr>Arial</vt:lpstr>
      <vt:lpstr>Simple Light</vt:lpstr>
      <vt:lpstr>Office Theme</vt:lpstr>
      <vt:lpstr>      Selecting a cost effective Three  Test HTS Algorithm in South Sudan</vt:lpstr>
      <vt:lpstr>Background</vt:lpstr>
      <vt:lpstr>Study objectives</vt:lpstr>
      <vt:lpstr>Methodology</vt:lpstr>
      <vt:lpstr>Study population and selection criteria</vt:lpstr>
      <vt:lpstr>Study sites and sample size</vt:lpstr>
      <vt:lpstr>Study sites and sample size</vt:lpstr>
      <vt:lpstr>Facility workflow</vt:lpstr>
      <vt:lpstr>NPHL workflow</vt:lpstr>
      <vt:lpstr>Samples characterization to rule out HIV</vt:lpstr>
      <vt:lpstr>HIV candidate products selection criteria (phase 1) </vt:lpstr>
      <vt:lpstr>Shortlisting candidate assays based on performance characteristics</vt:lpstr>
      <vt:lpstr>Shortlisting candidate assays based on performance characteristics (cont’d)</vt:lpstr>
      <vt:lpstr>Products supplied for the study</vt:lpstr>
      <vt:lpstr>Results of verification study</vt:lpstr>
      <vt:lpstr>Shared false-reactivity (Obj 2)</vt:lpstr>
      <vt:lpstr>False reactivity rates among selected  HIV assays</vt:lpstr>
      <vt:lpstr>Inter-lot and inter-reader variability</vt:lpstr>
      <vt:lpstr>PowerPoint Presentation</vt:lpstr>
      <vt:lpstr>Proposed HIV 3 tests algorithms </vt:lpstr>
      <vt:lpstr>Next steps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 Quality Assessment Rapid HIV-RT Programme In South Sudan</dc:title>
  <dc:creator>Maiku Sunday</dc:creator>
  <cp:lastModifiedBy>MInga, Mambo</cp:lastModifiedBy>
  <cp:revision>30</cp:revision>
  <dcterms:modified xsi:type="dcterms:W3CDTF">2024-06-03T04:35:28Z</dcterms:modified>
</cp:coreProperties>
</file>